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24"/>
  </p:notesMasterIdLst>
  <p:sldIdLst>
    <p:sldId id="256" r:id="rId5"/>
    <p:sldId id="257" r:id="rId6"/>
    <p:sldId id="261" r:id="rId7"/>
    <p:sldId id="262" r:id="rId8"/>
    <p:sldId id="264" r:id="rId9"/>
    <p:sldId id="265" r:id="rId10"/>
    <p:sldId id="258" r:id="rId11"/>
    <p:sldId id="259" r:id="rId12"/>
    <p:sldId id="266" r:id="rId13"/>
    <p:sldId id="268" r:id="rId14"/>
    <p:sldId id="267" r:id="rId15"/>
    <p:sldId id="269" r:id="rId16"/>
    <p:sldId id="271" r:id="rId17"/>
    <p:sldId id="270" r:id="rId18"/>
    <p:sldId id="260" r:id="rId19"/>
    <p:sldId id="273" r:id="rId20"/>
    <p:sldId id="274" r:id="rId21"/>
    <p:sldId id="272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2A54D-08E9-46DE-A97D-7FF4CDE43F22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A4CF-14F8-460B-9CE2-A9DA125A8C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80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Alarmanlage:</a:t>
            </a:r>
            <a:r>
              <a:rPr lang="de-DE" baseline="0" dirty="0"/>
              <a:t> akustische und optische </a:t>
            </a:r>
            <a:r>
              <a:rPr lang="de-DE" baseline="0" dirty="0" err="1"/>
              <a:t>ausführung</a:t>
            </a:r>
            <a:endParaRPr lang="de-DE" dirty="0"/>
          </a:p>
          <a:p>
            <a:r>
              <a:rPr lang="de-DE" dirty="0"/>
              <a:t>Geführte</a:t>
            </a:r>
            <a:r>
              <a:rPr lang="de-DE" baseline="0" dirty="0"/>
              <a:t> Umsetzung: Zeitplan </a:t>
            </a:r>
            <a:r>
              <a:rPr lang="de-DE" baseline="0" dirty="0" err="1"/>
              <a:t>Oerke</a:t>
            </a:r>
            <a:r>
              <a:rPr lang="de-DE" baseline="0" dirty="0"/>
              <a:t>, Orientierung nach der Schulplattform </a:t>
            </a:r>
            <a:r>
              <a:rPr lang="de-DE" baseline="0" dirty="0" err="1"/>
              <a:t>xplore</a:t>
            </a:r>
            <a:r>
              <a:rPr lang="de-DE" baseline="0" dirty="0"/>
              <a:t> dann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0A4CF-14F8-460B-9CE2-A9DA125A8C0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22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Material sichten:</a:t>
            </a:r>
            <a:r>
              <a:rPr lang="de-DE" baseline="0" dirty="0"/>
              <a:t> </a:t>
            </a:r>
            <a:r>
              <a:rPr lang="de-DE" baseline="0" dirty="0" err="1"/>
              <a:t>Xplore</a:t>
            </a:r>
            <a:r>
              <a:rPr lang="de-DE" baseline="0" dirty="0"/>
              <a:t> dann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0A4CF-14F8-460B-9CE2-A9DA125A8C0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96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Vorgabe:</a:t>
            </a:r>
            <a:r>
              <a:rPr lang="de-DE" baseline="0" dirty="0"/>
              <a:t> Projekt vorgeben und auch </a:t>
            </a:r>
            <a:r>
              <a:rPr lang="de-DE" baseline="0" dirty="0" err="1"/>
              <a:t>veänderbar</a:t>
            </a:r>
            <a:r>
              <a:rPr lang="de-DE" baseline="0" dirty="0"/>
              <a:t>, haben wir  aber nicht gemacht, weil wir erstmal reinkommen wollten und kennenlernen</a:t>
            </a:r>
          </a:p>
          <a:p>
            <a:r>
              <a:rPr lang="de-DE" baseline="0" dirty="0"/>
              <a:t>Teambildung: Maschinentechnik und Elektrotechnik/ </a:t>
            </a:r>
            <a:r>
              <a:rPr lang="de-DE" baseline="0" dirty="0" err="1"/>
              <a:t>auswahl</a:t>
            </a:r>
            <a:r>
              <a:rPr lang="de-DE" baseline="0" dirty="0"/>
              <a:t> der Gruppe über </a:t>
            </a:r>
            <a:r>
              <a:rPr lang="de-DE" baseline="0" dirty="0" err="1"/>
              <a:t>Whatsapp</a:t>
            </a:r>
            <a:endParaRPr lang="de-DE" baseline="0" dirty="0"/>
          </a:p>
          <a:p>
            <a:r>
              <a:rPr lang="de-DE" baseline="0" dirty="0" err="1"/>
              <a:t>Fritzing;Slicing,Catia</a:t>
            </a:r>
            <a:r>
              <a:rPr lang="de-DE" baseline="0" dirty="0"/>
              <a:t>, </a:t>
            </a:r>
            <a:r>
              <a:rPr lang="de-DE" baseline="0" dirty="0" err="1"/>
              <a:t>Arduino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0A4CF-14F8-460B-9CE2-A9DA125A8C0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08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68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7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04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644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65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62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95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59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6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68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70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50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05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66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17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57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C680A-03CE-494B-B106-34375F1224B7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7DFA2-1DE1-4B6A-92B7-7260B781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40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plore-dna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43859" y="-310956"/>
            <a:ext cx="7766936" cy="1646302"/>
          </a:xfrm>
        </p:spPr>
        <p:txBody>
          <a:bodyPr/>
          <a:lstStyle/>
          <a:p>
            <a:r>
              <a:rPr lang="de-DE" dirty="0" smtClean="0"/>
              <a:t>T1-Projekt: </a:t>
            </a:r>
            <a:r>
              <a:rPr lang="de-DE" dirty="0"/>
              <a:t>Sensor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25064" y="6489233"/>
            <a:ext cx="7766936" cy="1096899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Christopher, Hannes, Steffen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92" y="1677092"/>
            <a:ext cx="2108200" cy="21082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07192"/>
            <a:ext cx="3048000" cy="304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46" y="3256505"/>
            <a:ext cx="3232728" cy="32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ESP32: Verdrahtung + Programmierung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27" b="6110"/>
          <a:stretch/>
        </p:blipFill>
        <p:spPr>
          <a:xfrm>
            <a:off x="524619" y="2045692"/>
            <a:ext cx="3496476" cy="34252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r="864" b="8296"/>
          <a:stretch/>
        </p:blipFill>
        <p:spPr>
          <a:xfrm>
            <a:off x="4021095" y="1766808"/>
            <a:ext cx="7924909" cy="398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/>
              <a:t> </a:t>
            </a:r>
            <a:r>
              <a:rPr lang="de-DE" dirty="0"/>
              <a:t>ESP32: Verdrahtung + Programmierung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Programmiert mit </a:t>
            </a:r>
            <a:r>
              <a:rPr lang="de-DE" dirty="0" err="1"/>
              <a:t>Arduino</a:t>
            </a:r>
            <a:r>
              <a:rPr lang="de-DE" dirty="0"/>
              <a:t> DIE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    Ablauf der Programmierung:</a:t>
            </a:r>
          </a:p>
          <a:p>
            <a:r>
              <a:rPr lang="de-DE" dirty="0"/>
              <a:t>Programmierung des Infrarotsensors für die Erfassung einer Bewegung</a:t>
            </a:r>
          </a:p>
          <a:p>
            <a:r>
              <a:rPr lang="de-DE" dirty="0"/>
              <a:t>Programmierung der Alarmausgabe </a:t>
            </a:r>
          </a:p>
          <a:p>
            <a:r>
              <a:rPr lang="de-DE" dirty="0"/>
              <a:t>Programm kommentieren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75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ESP32: Verdrahtung + Programmierung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2941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Probleme: </a:t>
            </a:r>
          </a:p>
          <a:p>
            <a:r>
              <a:rPr lang="de-DE" dirty="0"/>
              <a:t>mehrere Programme/Software notwendig</a:t>
            </a:r>
          </a:p>
          <a:p>
            <a:r>
              <a:rPr lang="de-DE" dirty="0"/>
              <a:t>Unwissenheit</a:t>
            </a:r>
          </a:p>
          <a:p>
            <a:r>
              <a:rPr lang="de-DE" dirty="0"/>
              <a:t>Kabel zur Datenübertragung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Lösungen:</a:t>
            </a:r>
          </a:p>
          <a:p>
            <a:r>
              <a:rPr lang="de-DE" dirty="0" smtClean="0"/>
              <a:t>YouTube/Internet</a:t>
            </a:r>
            <a:endParaRPr lang="de-DE" dirty="0"/>
          </a:p>
          <a:p>
            <a:r>
              <a:rPr lang="de-DE" dirty="0"/>
              <a:t>Klassenkameraden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378" y="1808311"/>
            <a:ext cx="3689624" cy="467443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882252" y="3641969"/>
            <a:ext cx="1617785" cy="1148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1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/>
              <a:t> </a:t>
            </a:r>
            <a:r>
              <a:rPr lang="de-DE" dirty="0"/>
              <a:t>ESP32: Verdrahtung + Programmierung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3" t="9392" r="63217" b="30609"/>
          <a:stretch/>
        </p:blipFill>
        <p:spPr>
          <a:xfrm>
            <a:off x="1451056" y="1523506"/>
            <a:ext cx="6333065" cy="516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/>
              <a:t> </a:t>
            </a:r>
            <a:r>
              <a:rPr lang="de-DE" dirty="0"/>
              <a:t>ESP32: Verdrahtung + Programmierung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00" t="36392" r="59559" b="4142"/>
          <a:stretch/>
        </p:blipFill>
        <p:spPr>
          <a:xfrm>
            <a:off x="1286933" y="1355962"/>
            <a:ext cx="6927035" cy="50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80C36-5826-4714-AF8C-F9A75C75B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3D Druck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84845C-8EAF-424E-AE6B-58BE170E0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1. Planung</a:t>
            </a:r>
          </a:p>
          <a:p>
            <a:endParaRPr lang="de-DE" dirty="0"/>
          </a:p>
          <a:p>
            <a:r>
              <a:rPr lang="de-DE" dirty="0"/>
              <a:t>2. Konstruktion</a:t>
            </a:r>
          </a:p>
          <a:p>
            <a:endParaRPr lang="de-DE" dirty="0"/>
          </a:p>
          <a:p>
            <a:r>
              <a:rPr lang="de-DE" dirty="0"/>
              <a:t>3. Slicen</a:t>
            </a:r>
          </a:p>
          <a:p>
            <a:endParaRPr lang="de-DE" dirty="0"/>
          </a:p>
          <a:p>
            <a:r>
              <a:rPr lang="de-DE" dirty="0"/>
              <a:t>4. 3D drucken</a:t>
            </a:r>
          </a:p>
          <a:p>
            <a:endParaRPr lang="de-DE" dirty="0"/>
          </a:p>
          <a:p>
            <a:r>
              <a:rPr lang="de-DE" dirty="0"/>
              <a:t>5. Nachbearbeitung</a:t>
            </a:r>
          </a:p>
          <a:p>
            <a:pPr marL="0" indent="0">
              <a:buNone/>
            </a:pPr>
            <a:r>
              <a:rPr lang="de-DE" dirty="0"/>
              <a:t>	   des Bauteils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2748066-C6CA-4C4F-B357-1667E3995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4" t="18265" r="6208" b="5966"/>
          <a:stretch/>
        </p:blipFill>
        <p:spPr>
          <a:xfrm>
            <a:off x="4100124" y="3429001"/>
            <a:ext cx="3597421" cy="26123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E56D79B-2243-47A7-920F-4ACD2367A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t="9529" r="5044" b="16507"/>
          <a:stretch/>
        </p:blipFill>
        <p:spPr>
          <a:xfrm>
            <a:off x="4009248" y="1693347"/>
            <a:ext cx="3659890" cy="13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12811C4-9061-4C27-991A-E0FBF842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de-DE" dirty="0"/>
              <a:t>Aufbau des 3D-Druckbauteils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7D212E7-9799-4CD8-B709-FECDC6726ED7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Aufbau des 3D-Druckbauteils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10792E-E8AC-4B9A-9D7E-F5D5CD3FF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18" t="8351" r="5364" b="3314"/>
          <a:stretch/>
        </p:blipFill>
        <p:spPr>
          <a:xfrm>
            <a:off x="499622" y="1329179"/>
            <a:ext cx="5294891" cy="523187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3C52C53-6F67-40DE-B7F4-5375C8473584}"/>
              </a:ext>
            </a:extLst>
          </p:cNvPr>
          <p:cNvSpPr txBox="1"/>
          <p:nvPr/>
        </p:nvSpPr>
        <p:spPr>
          <a:xfrm>
            <a:off x="6096000" y="1660403"/>
            <a:ext cx="24833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Deckschicht Bauteil</a:t>
            </a:r>
          </a:p>
          <a:p>
            <a:r>
              <a:rPr lang="de-DE" dirty="0"/>
              <a:t>(0,8mm , 4 Schichten)</a:t>
            </a:r>
          </a:p>
          <a:p>
            <a:endParaRPr lang="de-DE" dirty="0"/>
          </a:p>
          <a:p>
            <a:r>
              <a:rPr lang="de-DE" dirty="0"/>
              <a:t>Füllung Bauteil</a:t>
            </a:r>
          </a:p>
          <a:p>
            <a:r>
              <a:rPr lang="de-DE" dirty="0"/>
              <a:t>(20% Octet)</a:t>
            </a:r>
          </a:p>
          <a:p>
            <a:endParaRPr lang="de-DE" dirty="0"/>
          </a:p>
          <a:p>
            <a:r>
              <a:rPr lang="de-DE" dirty="0"/>
              <a:t>Randschicht Bauteil</a:t>
            </a:r>
          </a:p>
          <a:p>
            <a:r>
              <a:rPr lang="de-DE" dirty="0"/>
              <a:t>(0,8mm , 4 Schichten)</a:t>
            </a:r>
          </a:p>
          <a:p>
            <a:endParaRPr lang="de-DE" dirty="0"/>
          </a:p>
          <a:p>
            <a:r>
              <a:rPr lang="de-DE" dirty="0"/>
              <a:t>Stützstruktur (45°)</a:t>
            </a:r>
          </a:p>
          <a:p>
            <a:endParaRPr lang="de-DE" dirty="0"/>
          </a:p>
          <a:p>
            <a:r>
              <a:rPr lang="de-DE" dirty="0"/>
              <a:t>Skirt (Damm)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12927A2-84B5-4789-8756-03FC0EA28113}"/>
              </a:ext>
            </a:extLst>
          </p:cNvPr>
          <p:cNvCxnSpPr>
            <a:cxnSpLocks/>
          </p:cNvCxnSpPr>
          <p:nvPr/>
        </p:nvCxnSpPr>
        <p:spPr>
          <a:xfrm flipH="1">
            <a:off x="5682343" y="4868944"/>
            <a:ext cx="425443" cy="4733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07AF6AF-8904-48CC-8A23-B9584254170D}"/>
              </a:ext>
            </a:extLst>
          </p:cNvPr>
          <p:cNvCxnSpPr>
            <a:cxnSpLocks/>
          </p:cNvCxnSpPr>
          <p:nvPr/>
        </p:nvCxnSpPr>
        <p:spPr>
          <a:xfrm flipH="1">
            <a:off x="4672013" y="4350805"/>
            <a:ext cx="1469815" cy="9914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A12B2B1-9AC4-4DB8-8F07-6EE283177FFF}"/>
              </a:ext>
            </a:extLst>
          </p:cNvPr>
          <p:cNvCxnSpPr>
            <a:cxnSpLocks/>
          </p:cNvCxnSpPr>
          <p:nvPr/>
        </p:nvCxnSpPr>
        <p:spPr>
          <a:xfrm flipH="1">
            <a:off x="2092751" y="1865008"/>
            <a:ext cx="4007489" cy="15639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687EBE4-EAC3-4C37-BBD7-B3B0380D1C6D}"/>
              </a:ext>
            </a:extLst>
          </p:cNvPr>
          <p:cNvCxnSpPr>
            <a:cxnSpLocks/>
          </p:cNvCxnSpPr>
          <p:nvPr/>
        </p:nvCxnSpPr>
        <p:spPr>
          <a:xfrm flipH="1">
            <a:off x="4793877" y="3547872"/>
            <a:ext cx="1313909" cy="570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95F0D56-4F69-4229-AF6B-3C3573729B80}"/>
              </a:ext>
            </a:extLst>
          </p:cNvPr>
          <p:cNvCxnSpPr>
            <a:cxnSpLocks/>
          </p:cNvCxnSpPr>
          <p:nvPr/>
        </p:nvCxnSpPr>
        <p:spPr>
          <a:xfrm flipH="1">
            <a:off x="2700338" y="2680569"/>
            <a:ext cx="3407449" cy="16009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chteck 12">
            <a:extLst>
              <a:ext uri="{FF2B5EF4-FFF2-40B4-BE49-F238E27FC236}">
                <a16:creationId xmlns:a16="http://schemas.microsoft.com/office/drawing/2014/main" id="{8875E7DE-E925-4DFC-93C3-8DBE880BEB28}"/>
              </a:ext>
            </a:extLst>
          </p:cNvPr>
          <p:cNvSpPr/>
          <p:nvPr/>
        </p:nvSpPr>
        <p:spPr>
          <a:xfrm>
            <a:off x="7866379" y="2530210"/>
            <a:ext cx="603504" cy="610392"/>
          </a:xfrm>
          <a:prstGeom prst="octagon">
            <a:avLst/>
          </a:prstGeom>
          <a:solidFill>
            <a:srgbClr val="F5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CDD0988-D2A6-4883-AF8C-B6DE0E252C81}"/>
              </a:ext>
            </a:extLst>
          </p:cNvPr>
          <p:cNvCxnSpPr>
            <a:cxnSpLocks/>
          </p:cNvCxnSpPr>
          <p:nvPr/>
        </p:nvCxnSpPr>
        <p:spPr>
          <a:xfrm flipV="1">
            <a:off x="7728710" y="4716544"/>
            <a:ext cx="0" cy="33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90672A-9BB1-4EF7-A1E2-377388B7350D}"/>
              </a:ext>
            </a:extLst>
          </p:cNvPr>
          <p:cNvCxnSpPr>
            <a:cxnSpLocks/>
          </p:cNvCxnSpPr>
          <p:nvPr/>
        </p:nvCxnSpPr>
        <p:spPr>
          <a:xfrm flipV="1">
            <a:off x="7866379" y="4716544"/>
            <a:ext cx="0" cy="33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0FAAA510-BD95-4221-A0A6-4D05507B9AF5}"/>
              </a:ext>
            </a:extLst>
          </p:cNvPr>
          <p:cNvCxnSpPr>
            <a:cxnSpLocks/>
          </p:cNvCxnSpPr>
          <p:nvPr/>
        </p:nvCxnSpPr>
        <p:spPr>
          <a:xfrm flipV="1">
            <a:off x="7799947" y="4716543"/>
            <a:ext cx="0" cy="33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C87C01BC-CD73-4B68-9DB2-C240F435CAC7}"/>
              </a:ext>
            </a:extLst>
          </p:cNvPr>
          <p:cNvCxnSpPr>
            <a:cxnSpLocks/>
          </p:cNvCxnSpPr>
          <p:nvPr/>
        </p:nvCxnSpPr>
        <p:spPr>
          <a:xfrm flipV="1">
            <a:off x="8271074" y="4229100"/>
            <a:ext cx="227467" cy="221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E8BD19E9-2D3B-4348-91DE-6F6CC0C55AF1}"/>
              </a:ext>
            </a:extLst>
          </p:cNvPr>
          <p:cNvCxnSpPr>
            <a:cxnSpLocks/>
          </p:cNvCxnSpPr>
          <p:nvPr/>
        </p:nvCxnSpPr>
        <p:spPr>
          <a:xfrm flipV="1">
            <a:off x="8583718" y="3477173"/>
            <a:ext cx="0" cy="337663"/>
          </a:xfrm>
          <a:prstGeom prst="line">
            <a:avLst/>
          </a:prstGeom>
          <a:ln w="38100">
            <a:solidFill>
              <a:srgbClr val="FF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A67EF05-23A4-420B-96F9-FCCC32E0874C}"/>
              </a:ext>
            </a:extLst>
          </p:cNvPr>
          <p:cNvCxnSpPr>
            <a:cxnSpLocks/>
          </p:cNvCxnSpPr>
          <p:nvPr/>
        </p:nvCxnSpPr>
        <p:spPr>
          <a:xfrm flipV="1">
            <a:off x="8658325" y="3477172"/>
            <a:ext cx="0" cy="337663"/>
          </a:xfrm>
          <a:prstGeom prst="line">
            <a:avLst/>
          </a:prstGeom>
          <a:ln w="38100">
            <a:solidFill>
              <a:srgbClr val="FF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311814CA-E051-416F-8C0B-D3448E7F4F0B}"/>
              </a:ext>
            </a:extLst>
          </p:cNvPr>
          <p:cNvCxnSpPr>
            <a:cxnSpLocks/>
          </p:cNvCxnSpPr>
          <p:nvPr/>
        </p:nvCxnSpPr>
        <p:spPr>
          <a:xfrm flipV="1">
            <a:off x="8620271" y="3547872"/>
            <a:ext cx="0" cy="337663"/>
          </a:xfrm>
          <a:prstGeom prst="line">
            <a:avLst/>
          </a:prstGeom>
          <a:ln w="38100">
            <a:solidFill>
              <a:srgbClr val="FF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4E7CF5-F8C9-4653-9DDA-05F334E17F32}"/>
              </a:ext>
            </a:extLst>
          </p:cNvPr>
          <p:cNvCxnSpPr>
            <a:cxnSpLocks/>
          </p:cNvCxnSpPr>
          <p:nvPr/>
        </p:nvCxnSpPr>
        <p:spPr>
          <a:xfrm flipV="1">
            <a:off x="8695444" y="3547872"/>
            <a:ext cx="0" cy="337663"/>
          </a:xfrm>
          <a:prstGeom prst="line">
            <a:avLst/>
          </a:prstGeom>
          <a:ln w="38100">
            <a:solidFill>
              <a:srgbClr val="FF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69F546CD-7119-46CA-9D35-0C25E3FD03A4}"/>
              </a:ext>
            </a:extLst>
          </p:cNvPr>
          <p:cNvCxnSpPr>
            <a:cxnSpLocks/>
          </p:cNvCxnSpPr>
          <p:nvPr/>
        </p:nvCxnSpPr>
        <p:spPr>
          <a:xfrm flipV="1">
            <a:off x="8608284" y="1794309"/>
            <a:ext cx="0" cy="337663"/>
          </a:xfrm>
          <a:prstGeom prst="line">
            <a:avLst/>
          </a:prstGeom>
          <a:ln w="38100">
            <a:solidFill>
              <a:srgbClr val="FBF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17A452D-F3A5-4760-A99B-8DC0B0DBB4F6}"/>
              </a:ext>
            </a:extLst>
          </p:cNvPr>
          <p:cNvCxnSpPr>
            <a:cxnSpLocks/>
          </p:cNvCxnSpPr>
          <p:nvPr/>
        </p:nvCxnSpPr>
        <p:spPr>
          <a:xfrm flipV="1">
            <a:off x="8682891" y="1794308"/>
            <a:ext cx="0" cy="337663"/>
          </a:xfrm>
          <a:prstGeom prst="line">
            <a:avLst/>
          </a:prstGeom>
          <a:ln w="38100">
            <a:solidFill>
              <a:srgbClr val="FBF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15601ED7-6B4C-47BF-8A11-98C716C42E9F}"/>
              </a:ext>
            </a:extLst>
          </p:cNvPr>
          <p:cNvCxnSpPr>
            <a:cxnSpLocks/>
          </p:cNvCxnSpPr>
          <p:nvPr/>
        </p:nvCxnSpPr>
        <p:spPr>
          <a:xfrm flipV="1">
            <a:off x="8644837" y="1865008"/>
            <a:ext cx="0" cy="337663"/>
          </a:xfrm>
          <a:prstGeom prst="line">
            <a:avLst/>
          </a:prstGeom>
          <a:ln w="38100">
            <a:solidFill>
              <a:srgbClr val="FBF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4072AFC-F8D3-4596-9D8D-68FECE4AD889}"/>
              </a:ext>
            </a:extLst>
          </p:cNvPr>
          <p:cNvCxnSpPr>
            <a:cxnSpLocks/>
          </p:cNvCxnSpPr>
          <p:nvPr/>
        </p:nvCxnSpPr>
        <p:spPr>
          <a:xfrm flipV="1">
            <a:off x="8720010" y="1865008"/>
            <a:ext cx="0" cy="337663"/>
          </a:xfrm>
          <a:prstGeom prst="line">
            <a:avLst/>
          </a:prstGeom>
          <a:ln w="38100">
            <a:solidFill>
              <a:srgbClr val="FBF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E4F0A300-1824-4137-ABDE-408E83FF2D48}"/>
              </a:ext>
            </a:extLst>
          </p:cNvPr>
          <p:cNvCxnSpPr>
            <a:cxnSpLocks/>
          </p:cNvCxnSpPr>
          <p:nvPr/>
        </p:nvCxnSpPr>
        <p:spPr>
          <a:xfrm flipV="1">
            <a:off x="8366361" y="4229100"/>
            <a:ext cx="220588" cy="221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1A0F1E41-1121-405F-88EE-462A79B8D194}"/>
              </a:ext>
            </a:extLst>
          </p:cNvPr>
          <p:cNvCxnSpPr>
            <a:cxnSpLocks/>
          </p:cNvCxnSpPr>
          <p:nvPr/>
        </p:nvCxnSpPr>
        <p:spPr>
          <a:xfrm flipV="1">
            <a:off x="8456518" y="4229100"/>
            <a:ext cx="227467" cy="221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5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F694C23-5850-49C3-8FF2-225A1F61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 fontScale="90000"/>
          </a:bodyPr>
          <a:lstStyle/>
          <a:p>
            <a:r>
              <a:rPr lang="de-DE" dirty="0"/>
              <a:t>Probleme während der Fertigung der Sensorhalterung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3CE8D6B-D538-4163-A2BD-A64397EA2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>
            <a:normAutofit/>
          </a:bodyPr>
          <a:lstStyle/>
          <a:p>
            <a:r>
              <a:rPr lang="de-DE" sz="2000" dirty="0"/>
              <a:t>Nicht passende Sensorhalterung </a:t>
            </a:r>
            <a:r>
              <a:rPr lang="de-DE" sz="2000" dirty="0">
                <a:sym typeface="Wingdings" panose="05000000000000000000" pitchFamily="2" charset="2"/>
              </a:rPr>
              <a:t></a:t>
            </a:r>
            <a:r>
              <a:rPr lang="de-DE" sz="2000" dirty="0"/>
              <a:t> Abänderung der Sensorhalterung</a:t>
            </a:r>
          </a:p>
          <a:p>
            <a:r>
              <a:rPr lang="de-DE" sz="2000" dirty="0"/>
              <a:t>Öffnen von G-Code Datei mit dem „</a:t>
            </a:r>
            <a:r>
              <a:rPr lang="de-DE" sz="2000" dirty="0" err="1"/>
              <a:t>Ultimaker</a:t>
            </a:r>
            <a:r>
              <a:rPr lang="de-DE" sz="2000" dirty="0"/>
              <a:t> </a:t>
            </a:r>
            <a:r>
              <a:rPr lang="de-DE" sz="2000" dirty="0" err="1"/>
              <a:t>Cura</a:t>
            </a:r>
            <a:r>
              <a:rPr lang="de-DE" sz="2000" dirty="0"/>
              <a:t>“  Programm nicht möglich </a:t>
            </a:r>
            <a:r>
              <a:rPr lang="de-DE" sz="2000" dirty="0">
                <a:sym typeface="Wingdings" panose="05000000000000000000" pitchFamily="2" charset="2"/>
              </a:rPr>
              <a:t> neue Grundeinstellungen des Programms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385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1DEDA-26B1-C442-B03F-45AF21593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Funktionsnachweis</a:t>
            </a:r>
          </a:p>
        </p:txBody>
      </p:sp>
      <p:pic>
        <p:nvPicPr>
          <p:cNvPr id="4" name="trim.71CE5D24-213C-4646-B522-306EA16CD801.MOV">
            <a:hlinkClick r:id="" action="ppaction://media"/>
            <a:extLst>
              <a:ext uri="{FF2B5EF4-FFF2-40B4-BE49-F238E27FC236}">
                <a16:creationId xmlns:a16="http://schemas.microsoft.com/office/drawing/2014/main" id="{83AE7B25-55DF-D14F-8FE6-12BD6CF20C6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5588" y="1791094"/>
            <a:ext cx="7557792" cy="4250932"/>
          </a:xfrm>
        </p:spPr>
      </p:pic>
    </p:spTree>
    <p:extLst>
      <p:ext uri="{BB962C8B-B14F-4D97-AF65-F5344CB8AC3E}">
        <p14:creationId xmlns:p14="http://schemas.microsoft.com/office/powerpoint/2010/main" val="27317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8AFE5-6CCD-4221-99DA-B1529EC1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gesammelte Erfahrungen und Fazit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8458D1-20C6-4B6E-83AB-61F4FBDC7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Projektmanagement</a:t>
            </a:r>
          </a:p>
          <a:p>
            <a:r>
              <a:rPr lang="de-DE" dirty="0"/>
              <a:t>Teamorganisation </a:t>
            </a:r>
          </a:p>
          <a:p>
            <a:r>
              <a:rPr lang="de-DE" dirty="0"/>
              <a:t>Tools bei Microsoft Teams</a:t>
            </a:r>
          </a:p>
          <a:p>
            <a:r>
              <a:rPr lang="de-DE" dirty="0"/>
              <a:t>Problemlöseverhalten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Steffen:</a:t>
            </a:r>
            <a:r>
              <a:rPr lang="de-DE" dirty="0"/>
              <a:t> </a:t>
            </a:r>
            <a:r>
              <a:rPr lang="de-DE" i="1" dirty="0"/>
              <a:t>„Lehrreiches Basic Projekt mit vielen Erweiterungsmöglichkeiten</a:t>
            </a:r>
            <a:r>
              <a:rPr lang="de-DE" i="1" dirty="0" smtClean="0"/>
              <a:t>“</a:t>
            </a:r>
          </a:p>
          <a:p>
            <a:pPr marL="0" indent="0">
              <a:buNone/>
            </a:pPr>
            <a:r>
              <a:rPr lang="de-DE" b="1" dirty="0" smtClean="0"/>
              <a:t>Christopher: </a:t>
            </a:r>
            <a:r>
              <a:rPr lang="de-DE" i="1" dirty="0" smtClean="0"/>
              <a:t>„Schöner Einstieg mit einem auf sich aufbauenden Projekt – Aber   </a:t>
            </a:r>
            <a:r>
              <a:rPr lang="de-DE" i="1" dirty="0" smtClean="0"/>
              <a:t>              </a:t>
            </a:r>
            <a:r>
              <a:rPr lang="de-DE" i="1" dirty="0" smtClean="0"/>
              <a:t>			 beschränkte Entfaltung beim Basic Projekt</a:t>
            </a:r>
            <a:r>
              <a:rPr lang="de-DE" i="1" dirty="0" smtClean="0"/>
              <a:t>“</a:t>
            </a:r>
          </a:p>
          <a:p>
            <a:pPr marL="0" indent="0">
              <a:buNone/>
            </a:pPr>
            <a:r>
              <a:rPr lang="de-DE" b="1" dirty="0" smtClean="0"/>
              <a:t>Hannes: </a:t>
            </a:r>
            <a:r>
              <a:rPr lang="de-DE" i="1" dirty="0" smtClean="0"/>
              <a:t>„ Anfangs fehlende Motivation durch beschränkte Entfaltungsmöglichkeiten. Jedoch tolle Motivation durch das Projektteam. Wir freuen uns, unsere eigenen Ideen in </a:t>
            </a:r>
            <a:r>
              <a:rPr lang="de-DE" i="1" dirty="0"/>
              <a:t>Z</a:t>
            </a:r>
            <a:r>
              <a:rPr lang="de-DE" i="1" dirty="0" smtClean="0"/>
              <a:t>ukunft umsetzten zu können“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2644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Einführung und Projektauswahl</a:t>
            </a:r>
          </a:p>
          <a:p>
            <a:r>
              <a:rPr lang="de-DE" dirty="0"/>
              <a:t> Arbeitsplanung</a:t>
            </a:r>
          </a:p>
          <a:p>
            <a:r>
              <a:rPr lang="de-DE" dirty="0"/>
              <a:t>Materialbedarf</a:t>
            </a:r>
          </a:p>
          <a:p>
            <a:r>
              <a:rPr lang="de-DE" dirty="0"/>
              <a:t>Sensor </a:t>
            </a:r>
          </a:p>
          <a:p>
            <a:r>
              <a:rPr lang="de-DE" dirty="0"/>
              <a:t>Lautsprecher</a:t>
            </a:r>
          </a:p>
          <a:p>
            <a:r>
              <a:rPr lang="de-DE" dirty="0"/>
              <a:t>ESP32: Verdrahtung + Programmierung</a:t>
            </a:r>
          </a:p>
          <a:p>
            <a:r>
              <a:rPr lang="de-DE" dirty="0"/>
              <a:t>3D Druck</a:t>
            </a:r>
          </a:p>
          <a:p>
            <a:r>
              <a:rPr lang="de-DE" dirty="0"/>
              <a:t>Aufbau des 3D-Druckbauteils</a:t>
            </a:r>
          </a:p>
          <a:p>
            <a:r>
              <a:rPr lang="de-DE" dirty="0"/>
              <a:t>Probleme während der Fertigung des Sensorhalterung</a:t>
            </a:r>
          </a:p>
          <a:p>
            <a:r>
              <a:rPr lang="de-DE" dirty="0"/>
              <a:t>Funktionsnachweis</a:t>
            </a:r>
          </a:p>
          <a:p>
            <a:r>
              <a:rPr lang="de-DE" dirty="0"/>
              <a:t>gesammelte Erfahrungen und Fazit</a:t>
            </a:r>
          </a:p>
        </p:txBody>
      </p:sp>
    </p:spTree>
    <p:extLst>
      <p:ext uri="{BB962C8B-B14F-4D97-AF65-F5344CB8AC3E}">
        <p14:creationId xmlns:p14="http://schemas.microsoft.com/office/powerpoint/2010/main" val="41917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und Projektauswahl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Projekt: T1 – Sensor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Umsetzung einer Alarmanlage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Mikrocontroller, Led, Infrarotsensor, passiver </a:t>
            </a:r>
            <a:r>
              <a:rPr lang="de-DE" dirty="0" err="1"/>
              <a:t>Piezo</a:t>
            </a:r>
            <a:r>
              <a:rPr lang="de-DE" dirty="0"/>
              <a:t> </a:t>
            </a:r>
            <a:r>
              <a:rPr lang="de-DE" dirty="0" err="1"/>
              <a:t>Buzzer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Projektauswahl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leichte Umsetzung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geführte Umsetzung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einfühlen in das Thema Projektumsetzung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kennenlernen der Projekttools zur Umsetzung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3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grober Ablaufplan</a:t>
            </a:r>
          </a:p>
          <a:p>
            <a:pPr marL="0" indent="0">
              <a:buNone/>
            </a:pPr>
            <a:endParaRPr lang="de-DE" b="1" dirty="0"/>
          </a:p>
          <a:p>
            <a:pPr>
              <a:buFont typeface="+mj-lt"/>
              <a:buAutoNum type="arabicPeriod"/>
            </a:pPr>
            <a:r>
              <a:rPr lang="de-DE" dirty="0"/>
              <a:t>Material/Rahmenbedingungen sichten</a:t>
            </a:r>
          </a:p>
          <a:p>
            <a:pPr>
              <a:buFont typeface="+mj-lt"/>
              <a:buAutoNum type="arabicPeriod"/>
            </a:pPr>
            <a:r>
              <a:rPr lang="de-DE" dirty="0"/>
              <a:t>Programme kennenlernen</a:t>
            </a:r>
          </a:p>
          <a:p>
            <a:pPr>
              <a:buFont typeface="+mj-lt"/>
              <a:buAutoNum type="arabicPeriod"/>
            </a:pPr>
            <a:r>
              <a:rPr lang="de-DE" dirty="0"/>
              <a:t>Sensor auswählen</a:t>
            </a:r>
          </a:p>
          <a:p>
            <a:pPr>
              <a:buFont typeface="+mj-lt"/>
              <a:buAutoNum type="arabicPeriod"/>
            </a:pPr>
            <a:r>
              <a:rPr lang="de-DE" dirty="0"/>
              <a:t>Verdrahtung der Schaltung</a:t>
            </a:r>
          </a:p>
          <a:p>
            <a:pPr>
              <a:buFont typeface="+mj-lt"/>
              <a:buAutoNum type="arabicPeriod"/>
            </a:pPr>
            <a:r>
              <a:rPr lang="de-DE" dirty="0"/>
              <a:t>Programmierung/3-D Druck</a:t>
            </a:r>
          </a:p>
          <a:p>
            <a:pPr>
              <a:buFont typeface="+mj-lt"/>
              <a:buAutoNum type="arabicPeriod"/>
            </a:pPr>
            <a:r>
              <a:rPr lang="de-DE" dirty="0"/>
              <a:t>Aufbau des T1</a:t>
            </a:r>
          </a:p>
          <a:p>
            <a:pPr>
              <a:buFont typeface="+mj-lt"/>
              <a:buAutoNum type="arabicPeriod"/>
            </a:pPr>
            <a:r>
              <a:rPr lang="de-DE" dirty="0"/>
              <a:t>Präsentation</a:t>
            </a:r>
          </a:p>
          <a:p>
            <a:pPr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4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Materialbedarf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0D1445-76F8-4EDC-9329-3E9370D63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07" y="1178354"/>
            <a:ext cx="6020322" cy="53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Arbeitsplanung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/>
              <a:t>Rahmenbedingungen</a:t>
            </a:r>
          </a:p>
          <a:p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Vorgabe: </a:t>
            </a:r>
            <a:r>
              <a:rPr lang="de-DE" dirty="0">
                <a:hlinkClick r:id="rId3"/>
              </a:rPr>
              <a:t>xplore-dna.net &gt; Die DNA des digitalen Lernens!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Teambildung Schwerpunkt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Bauset</a:t>
            </a:r>
            <a:r>
              <a:rPr lang="de-DE" dirty="0"/>
              <a:t> 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Nutzung der 3D – Drucker in der BBS2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Nutzung der Software vor Ort oder Lizenzen zuhause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Austausch unter Schülern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Teams: Projektterminplan, </a:t>
            </a:r>
            <a:r>
              <a:rPr lang="de-DE" dirty="0" err="1"/>
              <a:t>Todays</a:t>
            </a:r>
            <a:r>
              <a:rPr lang="de-DE" dirty="0"/>
              <a:t> Task Board , Trouble Shooting, Austausch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93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Sensor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Infrarotsensor HC-SR501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Wie funktioniert das?</a:t>
            </a:r>
          </a:p>
          <a:p>
            <a:pPr>
              <a:buFont typeface="+mj-lt"/>
              <a:buAutoNum type="arabicPeriod"/>
            </a:pPr>
            <a:r>
              <a:rPr lang="de-DE" dirty="0"/>
              <a:t>Elektromagnetische Strahlung dringt in Öffnung des Sensors ein</a:t>
            </a:r>
          </a:p>
          <a:p>
            <a:pPr>
              <a:buFont typeface="+mj-lt"/>
              <a:buAutoNum type="arabicPeriod"/>
            </a:pPr>
            <a:r>
              <a:rPr lang="de-DE" dirty="0"/>
              <a:t>Sensor misst und analysiert</a:t>
            </a:r>
          </a:p>
          <a:p>
            <a:pPr>
              <a:buFont typeface="+mj-lt"/>
              <a:buAutoNum type="arabicPeriod"/>
            </a:pPr>
            <a:r>
              <a:rPr lang="de-DE" dirty="0"/>
              <a:t>Sensor erkennt Wärmequellen </a:t>
            </a:r>
          </a:p>
          <a:p>
            <a:pPr>
              <a:buFont typeface="+mj-lt"/>
              <a:buAutoNum type="arabicPeriod"/>
            </a:pPr>
            <a:r>
              <a:rPr lang="de-DE" dirty="0"/>
              <a:t>Pyroelektrische Oberfläche reagiert und sendet Spannung</a:t>
            </a:r>
          </a:p>
          <a:p>
            <a:pPr>
              <a:buFont typeface="+mj-lt"/>
              <a:buAutoNum type="arabicPeriod"/>
            </a:pPr>
            <a:r>
              <a:rPr lang="de-DE" dirty="0"/>
              <a:t>Led leuchtet/ Controller bekommt Signal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81" y="70862"/>
            <a:ext cx="2089727" cy="20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679" y="637310"/>
            <a:ext cx="8596668" cy="5764271"/>
          </a:xfrm>
        </p:spPr>
        <p:txBody>
          <a:bodyPr/>
          <a:lstStyle/>
          <a:p>
            <a:r>
              <a:rPr lang="de-DE" b="1" dirty="0"/>
              <a:t>Wieso der Infrarotsensor?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kontaktlose Wärmemessung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Erkennung von Lebewesen/Menschen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Zieleinsatz: Alarmanlage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schon als Bewegungsmelder eingesetzt für Lampen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niedrige Anschaffungskosten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Nachteile?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Erkennung anderer Wärmequellen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Erkennung nur bei Bewegung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Keine Erkennung bei Dingen ohne Temperaturdifferenz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unsicher, wenn Temperaturdifferenz zu niedrig</a:t>
            </a:r>
          </a:p>
        </p:txBody>
      </p:sp>
    </p:spTree>
    <p:extLst>
      <p:ext uri="{BB962C8B-B14F-4D97-AF65-F5344CB8AC3E}">
        <p14:creationId xmlns:p14="http://schemas.microsoft.com/office/powerpoint/2010/main" val="23144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Lautsprecher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Aktiver oder passiver </a:t>
            </a:r>
            <a:r>
              <a:rPr lang="de-DE" dirty="0" err="1"/>
              <a:t>Piezo</a:t>
            </a:r>
            <a:r>
              <a:rPr lang="de-DE" dirty="0"/>
              <a:t> </a:t>
            </a:r>
            <a:r>
              <a:rPr lang="de-DE" dirty="0" err="1"/>
              <a:t>Buzzer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Aktiv: monoton ; einfacher zu Programmieren </a:t>
            </a:r>
            <a:r>
              <a:rPr lang="de-DE" dirty="0">
                <a:sym typeface="Wingdings" panose="05000000000000000000" pitchFamily="2" charset="2"/>
              </a:rPr>
              <a:t> Spannung da = TON</a:t>
            </a:r>
            <a:endParaRPr lang="de-DE" dirty="0"/>
          </a:p>
          <a:p>
            <a:r>
              <a:rPr lang="de-DE" dirty="0"/>
              <a:t>Passiv: </a:t>
            </a:r>
            <a:r>
              <a:rPr lang="de-DE" dirty="0" smtClean="0"/>
              <a:t>Melodien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     Funktion: </a:t>
            </a:r>
          </a:p>
          <a:p>
            <a:r>
              <a:rPr lang="de-DE" dirty="0" smtClean="0"/>
              <a:t>piezoelektrischer Effekt: elektrischen </a:t>
            </a:r>
            <a:r>
              <a:rPr lang="de-DE" dirty="0"/>
              <a:t>Signal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Schallwellen</a:t>
            </a:r>
          </a:p>
          <a:p>
            <a:r>
              <a:rPr lang="de-DE" dirty="0" smtClean="0"/>
              <a:t>Piezokristalldicke </a:t>
            </a:r>
            <a:r>
              <a:rPr lang="de-DE" baseline="-25000" dirty="0" smtClean="0"/>
              <a:t>~</a:t>
            </a:r>
            <a:r>
              <a:rPr lang="de-DE" dirty="0" smtClean="0"/>
              <a:t> angelegten Spannung</a:t>
            </a:r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5187" l="10271" r="40430">
                        <a14:foregroundMark x1="26517" y1="20974" x2="26517" y2="20974"/>
                      </a14:backgroundRemoval>
                    </a14:imgEffect>
                  </a14:imgLayer>
                </a14:imgProps>
              </a:ext>
            </a:extLst>
          </a:blip>
          <a:srcRect l="10269" r="59453" b="74454"/>
          <a:stretch/>
        </p:blipFill>
        <p:spPr>
          <a:xfrm>
            <a:off x="6347460" y="1311398"/>
            <a:ext cx="1744979" cy="14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5B195C0C70F49A1E327BB29F49E8F" ma:contentTypeVersion="10" ma:contentTypeDescription="Create a new document." ma:contentTypeScope="" ma:versionID="7296ae412d350c3af07187b95b04c6c8">
  <xsd:schema xmlns:xsd="http://www.w3.org/2001/XMLSchema" xmlns:xs="http://www.w3.org/2001/XMLSchema" xmlns:p="http://schemas.microsoft.com/office/2006/metadata/properties" xmlns:ns3="72bb19ce-d0b7-41a1-a9a9-7b90f54f0e7d" xmlns:ns4="37e5d892-1023-4531-a7b3-90ef34b15809" targetNamespace="http://schemas.microsoft.com/office/2006/metadata/properties" ma:root="true" ma:fieldsID="3acbcdd42f5453f79641212e6d43e281" ns3:_="" ns4:_="">
    <xsd:import namespace="72bb19ce-d0b7-41a1-a9a9-7b90f54f0e7d"/>
    <xsd:import namespace="37e5d892-1023-4531-a7b3-90ef34b158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b19ce-d0b7-41a1-a9a9-7b90f54f0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5d892-1023-4531-a7b3-90ef34b1580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04F931-2F36-4C07-BA24-EBDE57FF837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2bb19ce-d0b7-41a1-a9a9-7b90f54f0e7d"/>
    <ds:schemaRef ds:uri="37e5d892-1023-4531-a7b3-90ef34b1580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17C3B2-FCA6-4028-91A3-89A9E966E0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BED29-9FDE-4602-BE62-10B503B92283}">
  <ds:schemaRefs>
    <ds:schemaRef ds:uri="37e5d892-1023-4531-a7b3-90ef34b1580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2bb19ce-d0b7-41a1-a9a9-7b90f54f0e7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544</Words>
  <Application>Microsoft Office PowerPoint</Application>
  <PresentationFormat>Breitbild</PresentationFormat>
  <Paragraphs>145</Paragraphs>
  <Slides>19</Slides>
  <Notes>3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Wingdings 3</vt:lpstr>
      <vt:lpstr>Facette</vt:lpstr>
      <vt:lpstr>T1-Projekt: Sensor</vt:lpstr>
      <vt:lpstr>Gliederung</vt:lpstr>
      <vt:lpstr>Einführung und Projektauswahl</vt:lpstr>
      <vt:lpstr>Arbeitsplanung</vt:lpstr>
      <vt:lpstr>Materialbedarf</vt:lpstr>
      <vt:lpstr>Arbeitsplanung</vt:lpstr>
      <vt:lpstr>Sensor</vt:lpstr>
      <vt:lpstr>PowerPoint-Präsentation</vt:lpstr>
      <vt:lpstr>Lautsprecher</vt:lpstr>
      <vt:lpstr>ESP32: Verdrahtung + Programmierung</vt:lpstr>
      <vt:lpstr> ESP32: Verdrahtung + Programmierung</vt:lpstr>
      <vt:lpstr>ESP32: Verdrahtung + Programmierung</vt:lpstr>
      <vt:lpstr> ESP32: Verdrahtung + Programmierung</vt:lpstr>
      <vt:lpstr> ESP32: Verdrahtung + Programmierung</vt:lpstr>
      <vt:lpstr>3D Druck</vt:lpstr>
      <vt:lpstr>Aufbau des 3D-Druckbauteils</vt:lpstr>
      <vt:lpstr>Probleme während der Fertigung der Sensorhalterung  </vt:lpstr>
      <vt:lpstr>Funktionsnachweis</vt:lpstr>
      <vt:lpstr>gesammelte Erfahrungen und Fazit </vt:lpstr>
    </vt:vector>
  </TitlesOfParts>
  <Company>Volkswagen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T1-Projekt Sensor</dc:title>
  <dc:creator>Kothe, Hannes (PPK-E/C2)</dc:creator>
  <cp:lastModifiedBy>Kothe, Hannes (PPK-E/C2)</cp:lastModifiedBy>
  <cp:revision>25</cp:revision>
  <dcterms:created xsi:type="dcterms:W3CDTF">2022-02-02T07:40:57Z</dcterms:created>
  <dcterms:modified xsi:type="dcterms:W3CDTF">2022-02-10T13:57:31Z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0x010100D605B195C0C70F49A1E327BB29F49E8F</vt:lpwstr>
  </property>
</Properties>
</file>